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2"/>
  </p:notesMasterIdLst>
  <p:sldIdLst>
    <p:sldId id="256" r:id="rId2"/>
    <p:sldId id="257" r:id="rId3"/>
    <p:sldId id="258" r:id="rId4"/>
    <p:sldId id="259" r:id="rId5"/>
    <p:sldId id="260" r:id="rId6"/>
    <p:sldId id="261" r:id="rId7"/>
    <p:sldId id="262" r:id="rId8"/>
    <p:sldId id="264"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EAB09F-C59A-4619-B972-4AC99B6169BE}" type="datetimeFigureOut">
              <a:rPr lang="en-US" smtClean="0"/>
              <a:t>4/15/2020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E9C98-6704-4555-86A4-2300958BE384}" type="slidenum">
              <a:rPr lang="en-US" smtClean="0"/>
              <a:t>‹#›</a:t>
            </a:fld>
            <a:endParaRPr lang="en-US"/>
          </a:p>
        </p:txBody>
      </p:sp>
    </p:spTree>
    <p:extLst>
      <p:ext uri="{BB962C8B-B14F-4D97-AF65-F5344CB8AC3E}">
        <p14:creationId xmlns:p14="http://schemas.microsoft.com/office/powerpoint/2010/main" val="2995596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topic of discussion is the effects of the aviation industry to the environment. Aircrafts have an impact in the environment in which they fly. Some of these impacts are climate change, noise pollution, air pollution, and other effects on the local environment where airports and airstrips are located. The topic is important for study especially today when the issues of global warming is of concern. This topic can provide insights in some of the measures to curb the impact of aviation on environment.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2</a:t>
            </a:fld>
            <a:endParaRPr lang="en-US"/>
          </a:p>
        </p:txBody>
      </p:sp>
    </p:spTree>
    <p:extLst>
      <p:ext uri="{BB962C8B-B14F-4D97-AF65-F5344CB8AC3E}">
        <p14:creationId xmlns:p14="http://schemas.microsoft.com/office/powerpoint/2010/main" val="211953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Aviation Environmental Science is related to the topic</a:t>
            </a:r>
            <a:r>
              <a:rPr lang="en-US" baseline="0" dirty="0" smtClean="0">
                <a:latin typeface="Times New Roman" pitchFamily="18" charset="0"/>
                <a:cs typeface="Times New Roman" pitchFamily="18" charset="0"/>
              </a:rPr>
              <a:t> of study in that they highlight the impact of global aviation on the environment. However, Aviation Environmental Science is deeper in that it analyzes airport operations, meteorology and sustainability. The field focuses on how operations in the field of aviation can be managed to reduce their impact on environment.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3</a:t>
            </a:fld>
            <a:endParaRPr lang="en-US"/>
          </a:p>
        </p:txBody>
      </p:sp>
    </p:spTree>
    <p:extLst>
      <p:ext uri="{BB962C8B-B14F-4D97-AF65-F5344CB8AC3E}">
        <p14:creationId xmlns:p14="http://schemas.microsoft.com/office/powerpoint/2010/main" val="355593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According to</a:t>
            </a:r>
            <a:r>
              <a:rPr lang="en-US" baseline="0" dirty="0" smtClean="0">
                <a:latin typeface="Times New Roman" pitchFamily="18" charset="0"/>
                <a:cs typeface="Times New Roman" pitchFamily="18" charset="0"/>
              </a:rPr>
              <a:t> a report by the Intergovernmental Panel on Climate Change (IPCC), an international body under United Nations Environment </a:t>
            </a:r>
            <a:r>
              <a:rPr lang="en-US" baseline="0" dirty="0" err="1" smtClean="0">
                <a:latin typeface="Times New Roman" pitchFamily="18" charset="0"/>
                <a:cs typeface="Times New Roman" pitchFamily="18" charset="0"/>
              </a:rPr>
              <a:t>Programme</a:t>
            </a:r>
            <a:r>
              <a:rPr lang="en-US" baseline="0" dirty="0" smtClean="0">
                <a:latin typeface="Times New Roman" pitchFamily="18" charset="0"/>
                <a:cs typeface="Times New Roman" pitchFamily="18" charset="0"/>
              </a:rPr>
              <a:t> (UNEP), the aviation industry contributes to 4.9% of human-caused climate change. This includes emissions of carbon dioxide and other green house gases. The research indicates that about nine billion passengers are flown around the world and the number is expected to rise because of high demand of air services. The impact to the environment is felt on climate change. It is estimated that airline industry generates millions of tones of carbon-dioxide which is harmful to the environment. It increases carbon footprint which affects the ozone layer hence global warming. Research also indicates that the amount of carbon-dioxide release from aircrafts will continue to increase in the future because the demand for air transport is high. Therefore, without proper measures, global warming will continue to impact on the environment.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4</a:t>
            </a:fld>
            <a:endParaRPr lang="en-US"/>
          </a:p>
        </p:txBody>
      </p:sp>
    </p:spTree>
    <p:extLst>
      <p:ext uri="{BB962C8B-B14F-4D97-AF65-F5344CB8AC3E}">
        <p14:creationId xmlns:p14="http://schemas.microsoft.com/office/powerpoint/2010/main" val="2770094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Aircraft</a:t>
            </a:r>
            <a:r>
              <a:rPr lang="en-US" baseline="0" dirty="0" smtClean="0">
                <a:latin typeface="Times New Roman" pitchFamily="18" charset="0"/>
                <a:cs typeface="Times New Roman" pitchFamily="18" charset="0"/>
              </a:rPr>
              <a:t> emit greenhouse gases into the atmosphere. Research has it that gases can have different effects when emitted in the atmosphere. Scientific evidence shows that greenhouse gases contribute to climate change. Carbon-dioxide, which is emitted in flight, is the most dangerous greenhouse gas. Carbon-dioxide is emitted by burning carbon-rich fossil fuels in engines. Noise pollution is also another effect of aviation on environment. In the United States for example, the FAA law does not permit noise levels to exceed 65dB DNL. But research has indicated that people who live near airfields suffer most from high level of noise produced from aircrafts. Aviation has also contributed to air pollution. Carbon-dioxide produced from burning fuel in the engine pollutes the air.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5</a:t>
            </a:fld>
            <a:endParaRPr lang="en-US"/>
          </a:p>
        </p:txBody>
      </p:sp>
    </p:spTree>
    <p:extLst>
      <p:ext uri="{BB962C8B-B14F-4D97-AF65-F5344CB8AC3E}">
        <p14:creationId xmlns:p14="http://schemas.microsoft.com/office/powerpoint/2010/main" val="1277620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impact of aviation on the environment</a:t>
            </a:r>
            <a:r>
              <a:rPr lang="en-US" baseline="0" dirty="0" smtClean="0">
                <a:latin typeface="Times New Roman" pitchFamily="18" charset="0"/>
                <a:cs typeface="Times New Roman" pitchFamily="18" charset="0"/>
              </a:rPr>
              <a:t> calls for the aviation sector to implement fundamental strategies to protect the environment. Boosting sustainability is one of the actions industry players need to embrace in order to combat these effects. Some governing bodies and airlines like KLM and Lufthansa have ventured into the field of aviation environmental action. Their efforts include: using new engines that reduce carbon emission, flying aircraft with electrical engines, and use of aviation </a:t>
            </a:r>
            <a:r>
              <a:rPr lang="en-US" baseline="0" dirty="0" err="1" smtClean="0">
                <a:latin typeface="Times New Roman" pitchFamily="18" charset="0"/>
                <a:cs typeface="Times New Roman" pitchFamily="18" charset="0"/>
              </a:rPr>
              <a:t>biofuels</a:t>
            </a:r>
            <a:r>
              <a:rPr lang="en-US" baseline="0" dirty="0" smtClean="0">
                <a:latin typeface="Times New Roman" pitchFamily="18" charset="0"/>
                <a:cs typeface="Times New Roman" pitchFamily="18" charset="0"/>
              </a:rPr>
              <a:t>. The aviation sector, in general, is championing for the use of </a:t>
            </a:r>
            <a:r>
              <a:rPr lang="en-US" baseline="0" dirty="0" err="1" smtClean="0">
                <a:latin typeface="Times New Roman" pitchFamily="18" charset="0"/>
                <a:cs typeface="Times New Roman" pitchFamily="18" charset="0"/>
              </a:rPr>
              <a:t>biofuel</a:t>
            </a:r>
            <a:r>
              <a:rPr lang="en-US" baseline="0" dirty="0" smtClean="0">
                <a:latin typeface="Times New Roman" pitchFamily="18" charset="0"/>
                <a:cs typeface="Times New Roman" pitchFamily="18" charset="0"/>
              </a:rPr>
              <a:t> which is clean for the environment. From a legislative point of view, there have been significant developments, for instance, some nations signed a United Nations accord agreeing to reduce on carbon emission in the aviation sector by the year 2050. Some nations, for example in Europe, have developed a commercial model for trading on carbon dioxide emissions. A trading platform is build where airlines buy and trade with carbon dioxide in the stock market. Another key strategy is reduction on waste from catering by use of reusable plates. Some companies such as the Emirates Group uses this method in order to reduce on waste. The International Civil Aviation Organization (ICAO) is promoting sustainability in the ways noted above.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6</a:t>
            </a:fld>
            <a:endParaRPr lang="en-US"/>
          </a:p>
        </p:txBody>
      </p:sp>
    </p:spTree>
    <p:extLst>
      <p:ext uri="{BB962C8B-B14F-4D97-AF65-F5344CB8AC3E}">
        <p14:creationId xmlns:p14="http://schemas.microsoft.com/office/powerpoint/2010/main" val="2060880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It</a:t>
            </a:r>
            <a:r>
              <a:rPr lang="en-US" baseline="0" dirty="0" smtClean="0">
                <a:latin typeface="Times New Roman" pitchFamily="18" charset="0"/>
                <a:cs typeface="Times New Roman" pitchFamily="18" charset="0"/>
              </a:rPr>
              <a:t> is important to learn that the aviation industry is working towards realizing the emission of carbon-dioxide is reduced. Technology is at the center stage of this move as research continues in this field. Today, experts are trying on a number of technologies including supersonic aircrafts, sustainable engines, and cleaner fuels to reduce on carbon emission. The future looks brighter for this industry. Moreover, ICAO continues to research on regulatory standards for aircraft noise and emissions. The aviation governing body is focused on providing standard and recommended practices that can be adopted globally in the aviation sector.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7</a:t>
            </a:fld>
            <a:endParaRPr lang="en-US"/>
          </a:p>
        </p:txBody>
      </p:sp>
    </p:spTree>
    <p:extLst>
      <p:ext uri="{BB962C8B-B14F-4D97-AF65-F5344CB8AC3E}">
        <p14:creationId xmlns:p14="http://schemas.microsoft.com/office/powerpoint/2010/main" val="770429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take</a:t>
            </a:r>
            <a:r>
              <a:rPr lang="en-US" baseline="0" dirty="0" smtClean="0">
                <a:latin typeface="Times New Roman" pitchFamily="18" charset="0"/>
                <a:cs typeface="Times New Roman" pitchFamily="18" charset="0"/>
              </a:rPr>
              <a:t>-away point is that the topic and Environmental Aviation Science are interested in understanding the role of aviation on the environment. Research provides evidence that aviation is doing more harm than good to the environment. However, there are some ways in which these effects can be dealt with and this is what the aviation industry is trying to deal with.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8</a:t>
            </a:fld>
            <a:endParaRPr lang="en-US"/>
          </a:p>
        </p:txBody>
      </p:sp>
    </p:spTree>
    <p:extLst>
      <p:ext uri="{BB962C8B-B14F-4D97-AF65-F5344CB8AC3E}">
        <p14:creationId xmlns:p14="http://schemas.microsoft.com/office/powerpoint/2010/main" val="770329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In conclusion</a:t>
            </a:r>
            <a:r>
              <a:rPr lang="en-US" baseline="0" dirty="0" smtClean="0">
                <a:latin typeface="Times New Roman" pitchFamily="18" charset="0"/>
                <a:cs typeface="Times New Roman" pitchFamily="18" charset="0"/>
              </a:rPr>
              <a:t>, the aviation sector impacts on the environment. It contributes to climate change through carbon emission, pollutes the air and also noise. However, there are measures that both organizing bodies and airlines have taken to reduce these issues. Today, the industry is using technology to ensure low carbon emissions. They are using clean fuel, modern engines, among other technologies still under trial to reduce of carbon footprint. Moreover, countries such as in Europe use legislative actions like carbon trading to ensure efficient carbon emission. The future of aviation looks bright if technology is embraced. The industry is making strides with the use of sustainable sources of energy, efficient technology and environmentally friendly material.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FFE9C98-6704-4555-86A4-2300958BE384}" type="slidenum">
              <a:rPr lang="en-US" smtClean="0"/>
              <a:t>9</a:t>
            </a:fld>
            <a:endParaRPr lang="en-US"/>
          </a:p>
        </p:txBody>
      </p:sp>
    </p:spTree>
    <p:extLst>
      <p:ext uri="{BB962C8B-B14F-4D97-AF65-F5344CB8AC3E}">
        <p14:creationId xmlns:p14="http://schemas.microsoft.com/office/powerpoint/2010/main" val="4276580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3240643-277E-4562-9933-CD031B5881FF}" type="datetimeFigureOut">
              <a:rPr lang="en-US" smtClean="0"/>
              <a:t>4/15/2020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9C28FF1-44B3-4145-9102-415A66801B0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C28FF1-44B3-4145-9102-415A66801B0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C28FF1-44B3-4145-9102-415A66801B0E}"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C28FF1-44B3-4145-9102-415A66801B0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9C28FF1-44B3-4145-9102-415A66801B0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9C28FF1-44B3-4145-9102-415A66801B0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9C28FF1-44B3-4145-9102-415A66801B0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3240643-277E-4562-9933-CD031B5881FF}" type="datetimeFigureOut">
              <a:rPr lang="en-US" smtClean="0"/>
              <a:t>4/15/2020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C28FF1-44B3-4145-9102-415A66801B0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3240643-277E-4562-9933-CD031B5881FF}" type="datetimeFigureOut">
              <a:rPr lang="en-US" smtClean="0"/>
              <a:t>4/15/2020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9C28FF1-44B3-4145-9102-415A66801B0E}"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C28FF1-44B3-4145-9102-415A66801B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3240643-277E-4562-9933-CD031B5881FF}" type="datetimeFigureOut">
              <a:rPr lang="en-US" smtClean="0"/>
              <a:t>4/15/2020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C28FF1-44B3-4145-9102-415A66801B0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3240643-277E-4562-9933-CD031B5881FF}" type="datetimeFigureOut">
              <a:rPr lang="en-US" smtClean="0"/>
              <a:t>4/15/2020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9C28FF1-44B3-4145-9102-415A66801B0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AVIATION AND THE ENVIRONMENT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ENVIRONMENTAL IMPACTS OF AVIATION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latin typeface="Times New Roman" pitchFamily="18" charset="0"/>
                <a:cs typeface="Times New Roman" pitchFamily="18" charset="0"/>
              </a:rPr>
              <a:t>The topic of discussion is impact of aviation on the environment.</a:t>
            </a:r>
          </a:p>
          <a:p>
            <a:pPr>
              <a:lnSpc>
                <a:spcPct val="200000"/>
              </a:lnSpc>
            </a:pPr>
            <a:r>
              <a:rPr lang="en-US" dirty="0" smtClean="0">
                <a:latin typeface="Times New Roman" pitchFamily="18" charset="0"/>
                <a:cs typeface="Times New Roman" pitchFamily="18" charset="0"/>
              </a:rPr>
              <a:t>The effects include: </a:t>
            </a:r>
          </a:p>
          <a:p>
            <a:pPr marL="514350" indent="-514350">
              <a:lnSpc>
                <a:spcPct val="200000"/>
              </a:lnSpc>
              <a:buFont typeface="+mj-lt"/>
              <a:buAutoNum type="alphaLcPeriod"/>
            </a:pPr>
            <a:r>
              <a:rPr lang="en-US" dirty="0" smtClean="0">
                <a:latin typeface="Times New Roman" pitchFamily="18" charset="0"/>
                <a:cs typeface="Times New Roman" pitchFamily="18" charset="0"/>
              </a:rPr>
              <a:t>Climate Change</a:t>
            </a:r>
          </a:p>
          <a:p>
            <a:pPr marL="514350" indent="-514350">
              <a:lnSpc>
                <a:spcPct val="200000"/>
              </a:lnSpc>
              <a:buFont typeface="+mj-lt"/>
              <a:buAutoNum type="alphaLcPeriod"/>
            </a:pPr>
            <a:r>
              <a:rPr lang="en-US" dirty="0" smtClean="0">
                <a:latin typeface="Times New Roman" pitchFamily="18" charset="0"/>
                <a:cs typeface="Times New Roman" pitchFamily="18" charset="0"/>
              </a:rPr>
              <a:t>Noise </a:t>
            </a:r>
          </a:p>
          <a:p>
            <a:pPr marL="514350" indent="-514350">
              <a:lnSpc>
                <a:spcPct val="200000"/>
              </a:lnSpc>
              <a:buFont typeface="+mj-lt"/>
              <a:buAutoNum type="alphaLcPeriod"/>
            </a:pPr>
            <a:r>
              <a:rPr lang="en-US" dirty="0" smtClean="0">
                <a:latin typeface="Times New Roman" pitchFamily="18" charset="0"/>
                <a:cs typeface="Times New Roman" pitchFamily="18" charset="0"/>
              </a:rPr>
              <a:t>Air Quality </a:t>
            </a:r>
          </a:p>
          <a:p>
            <a:pPr marL="514350" indent="-514350">
              <a:lnSpc>
                <a:spcPct val="200000"/>
              </a:lnSpc>
              <a:buFont typeface="+mj-lt"/>
              <a:buAutoNum type="alphaLcPeriod"/>
            </a:pPr>
            <a:r>
              <a:rPr lang="en-US" dirty="0" smtClean="0">
                <a:latin typeface="Times New Roman" pitchFamily="18" charset="0"/>
                <a:cs typeface="Times New Roman" pitchFamily="18" charset="0"/>
              </a:rPr>
              <a:t>Local Environment </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latin typeface="Times New Roman" pitchFamily="18" charset="0"/>
                <a:cs typeface="Times New Roman" pitchFamily="18" charset="0"/>
              </a:rPr>
              <a:t>Aviation Environmental Science studies focus on:</a:t>
            </a:r>
          </a:p>
          <a:p>
            <a:pPr marL="514350" indent="-514350">
              <a:lnSpc>
                <a:spcPct val="200000"/>
              </a:lnSpc>
              <a:buFont typeface="+mj-lt"/>
              <a:buAutoNum type="alphaLcPeriod"/>
            </a:pPr>
            <a:r>
              <a:rPr lang="en-US" dirty="0" smtClean="0">
                <a:latin typeface="Times New Roman" pitchFamily="18" charset="0"/>
                <a:cs typeface="Times New Roman" pitchFamily="18" charset="0"/>
              </a:rPr>
              <a:t>Impact of aviation on environment</a:t>
            </a:r>
          </a:p>
          <a:p>
            <a:pPr marL="514350" indent="-514350">
              <a:lnSpc>
                <a:spcPct val="200000"/>
              </a:lnSpc>
            </a:pPr>
            <a:r>
              <a:rPr lang="en-US" dirty="0" smtClean="0">
                <a:latin typeface="Times New Roman" pitchFamily="18" charset="0"/>
                <a:cs typeface="Times New Roman" pitchFamily="18" charset="0"/>
              </a:rPr>
              <a:t>It does so by examining: </a:t>
            </a:r>
          </a:p>
          <a:p>
            <a:pPr marL="514350" indent="-514350">
              <a:lnSpc>
                <a:spcPct val="200000"/>
              </a:lnSpc>
              <a:buFont typeface="+mj-lt"/>
              <a:buAutoNum type="alphaLcPeriod"/>
            </a:pPr>
            <a:r>
              <a:rPr lang="en-US" dirty="0" smtClean="0">
                <a:latin typeface="Times New Roman" pitchFamily="18" charset="0"/>
                <a:cs typeface="Times New Roman" pitchFamily="18" charset="0"/>
              </a:rPr>
              <a:t>Meteorology </a:t>
            </a:r>
          </a:p>
          <a:p>
            <a:pPr marL="514350" indent="-514350">
              <a:lnSpc>
                <a:spcPct val="200000"/>
              </a:lnSpc>
              <a:buFont typeface="+mj-lt"/>
              <a:buAutoNum type="alphaLcPeriod"/>
            </a:pPr>
            <a:r>
              <a:rPr lang="en-US" dirty="0" smtClean="0">
                <a:latin typeface="Times New Roman" pitchFamily="18" charset="0"/>
                <a:cs typeface="Times New Roman" pitchFamily="18" charset="0"/>
              </a:rPr>
              <a:t>Airport planning</a:t>
            </a:r>
          </a:p>
          <a:p>
            <a:pPr marL="514350" indent="-514350">
              <a:lnSpc>
                <a:spcPct val="200000"/>
              </a:lnSpc>
              <a:buFont typeface="+mj-lt"/>
              <a:buAutoNum type="alphaLcPeriod"/>
            </a:pPr>
            <a:r>
              <a:rPr lang="en-US" dirty="0" smtClean="0">
                <a:latin typeface="Times New Roman" pitchFamily="18" charset="0"/>
                <a:cs typeface="Times New Roman" pitchFamily="18" charset="0"/>
              </a:rPr>
              <a:t>Sustainability </a:t>
            </a:r>
          </a:p>
          <a:p>
            <a:pPr marL="514350" indent="-514350">
              <a:lnSpc>
                <a:spcPct val="200000"/>
              </a:lnSpc>
              <a:buFont typeface="+mj-lt"/>
              <a:buAutoNum type="alphaLcPeriod"/>
            </a:pPr>
            <a:endParaRPr lang="en-US" dirty="0" smtClean="0">
              <a:latin typeface="Times New Roman" pitchFamily="18" charset="0"/>
              <a:cs typeface="Times New Roman" pitchFamily="18" charset="0"/>
            </a:endParaRPr>
          </a:p>
          <a:p>
            <a:pPr marL="514350" indent="-514350">
              <a:lnSpc>
                <a:spcPct val="200000"/>
              </a:lnSpc>
              <a:buFont typeface="+mj-lt"/>
              <a:buAutoNum type="alphaLcPeriod"/>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Aviation Environmental Science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200000"/>
              </a:lnSpc>
            </a:pPr>
            <a:r>
              <a:rPr lang="en-US" dirty="0" smtClean="0">
                <a:latin typeface="Times New Roman" pitchFamily="18" charset="0"/>
                <a:cs typeface="Times New Roman" pitchFamily="18" charset="0"/>
              </a:rPr>
              <a:t>Air transport contributes to 4.9% of human-caused climate change-UNEP.</a:t>
            </a:r>
          </a:p>
          <a:p>
            <a:pPr>
              <a:lnSpc>
                <a:spcPct val="200000"/>
              </a:lnSpc>
            </a:pPr>
            <a:r>
              <a:rPr lang="en-US" dirty="0" smtClean="0">
                <a:latin typeface="Times New Roman" pitchFamily="18" charset="0"/>
                <a:cs typeface="Times New Roman" pitchFamily="18" charset="0"/>
              </a:rPr>
              <a:t>Air transport generated 895 million tones of carbon dioxide in 2018.</a:t>
            </a:r>
          </a:p>
          <a:p>
            <a:pPr>
              <a:lnSpc>
                <a:spcPct val="200000"/>
              </a:lnSpc>
            </a:pPr>
            <a:r>
              <a:rPr lang="en-US" dirty="0" smtClean="0">
                <a:latin typeface="Times New Roman" pitchFamily="18" charset="0"/>
                <a:cs typeface="Times New Roman" pitchFamily="18" charset="0"/>
              </a:rPr>
              <a:t>Carbon-dioxide generation by aircrafts to increase in future.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Research on the Topic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impact of aviation on the environment includes:</a:t>
            </a:r>
          </a:p>
          <a:p>
            <a:pPr marL="514350" indent="-514350">
              <a:buFont typeface="+mj-lt"/>
              <a:buAutoNum type="alphaLcPeriod"/>
            </a:pPr>
            <a:r>
              <a:rPr lang="en-US" dirty="0" smtClean="0">
                <a:latin typeface="Times New Roman" pitchFamily="18" charset="0"/>
                <a:cs typeface="Times New Roman" pitchFamily="18" charset="0"/>
              </a:rPr>
              <a:t>Climate change </a:t>
            </a:r>
          </a:p>
          <a:p>
            <a:pPr marL="514350" indent="-514350">
              <a:buFont typeface="+mj-lt"/>
              <a:buAutoNum type="alphaLcPeriod"/>
            </a:pPr>
            <a:r>
              <a:rPr lang="en-US" dirty="0" smtClean="0">
                <a:latin typeface="Times New Roman" pitchFamily="18" charset="0"/>
                <a:cs typeface="Times New Roman" pitchFamily="18" charset="0"/>
              </a:rPr>
              <a:t>Noise pollution</a:t>
            </a:r>
          </a:p>
          <a:p>
            <a:pPr marL="514350" indent="-514350">
              <a:buFont typeface="+mj-lt"/>
              <a:buAutoNum type="alphaLcPeriod"/>
            </a:pPr>
            <a:r>
              <a:rPr lang="en-US" dirty="0" smtClean="0">
                <a:latin typeface="Times New Roman" pitchFamily="18" charset="0"/>
                <a:cs typeface="Times New Roman" pitchFamily="18" charset="0"/>
              </a:rPr>
              <a:t>Air pollution</a:t>
            </a:r>
          </a:p>
          <a:p>
            <a:pPr marL="514350" indent="-514350">
              <a:buFont typeface="+mj-lt"/>
              <a:buAutoNum type="alphaLcPeriod"/>
            </a:pPr>
            <a:r>
              <a:rPr lang="en-US" dirty="0" smtClean="0">
                <a:latin typeface="Times New Roman" pitchFamily="18" charset="0"/>
                <a:cs typeface="Times New Roman" pitchFamily="18" charset="0"/>
              </a:rPr>
              <a:t>Local environment </a:t>
            </a:r>
          </a:p>
          <a:p>
            <a:pPr marL="514350" indent="-514350">
              <a:buFont typeface="+mj-lt"/>
              <a:buAutoNum type="alphaLcPeriod"/>
            </a:pPr>
            <a:endParaRPr lang="en-US" dirty="0" smtClean="0">
              <a:latin typeface="Times New Roman" pitchFamily="18" charset="0"/>
              <a:cs typeface="Times New Roman" pitchFamily="18" charset="0"/>
            </a:endParaRPr>
          </a:p>
          <a:p>
            <a:pPr marL="514350" indent="-514350">
              <a:buFont typeface="+mj-lt"/>
              <a:buAutoNum type="alphaLcPeriod"/>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Implication to the Environment </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latin typeface="Times New Roman" pitchFamily="18" charset="0"/>
                <a:cs typeface="Times New Roman" pitchFamily="18" charset="0"/>
              </a:rPr>
              <a:t>The aviation industry has to come up with mitigating strategies</a:t>
            </a:r>
          </a:p>
          <a:p>
            <a:pPr>
              <a:lnSpc>
                <a:spcPct val="200000"/>
              </a:lnSpc>
            </a:pPr>
            <a:r>
              <a:rPr lang="en-US" dirty="0" smtClean="0">
                <a:latin typeface="Times New Roman" pitchFamily="18" charset="0"/>
                <a:cs typeface="Times New Roman" pitchFamily="18" charset="0"/>
              </a:rPr>
              <a:t>These include:</a:t>
            </a:r>
          </a:p>
          <a:p>
            <a:pPr marL="514350" indent="-514350">
              <a:lnSpc>
                <a:spcPct val="200000"/>
              </a:lnSpc>
              <a:buFont typeface="+mj-lt"/>
              <a:buAutoNum type="alphaLcPeriod"/>
            </a:pPr>
            <a:r>
              <a:rPr lang="en-US" dirty="0" smtClean="0">
                <a:latin typeface="Times New Roman" pitchFamily="18" charset="0"/>
                <a:cs typeface="Times New Roman" pitchFamily="18" charset="0"/>
              </a:rPr>
              <a:t>Boosting sustainability </a:t>
            </a:r>
          </a:p>
          <a:p>
            <a:pPr marL="514350" indent="-514350">
              <a:lnSpc>
                <a:spcPct val="200000"/>
              </a:lnSpc>
              <a:buFont typeface="+mj-lt"/>
              <a:buAutoNum type="alphaLcPeriod"/>
            </a:pPr>
            <a:r>
              <a:rPr lang="en-US" dirty="0" smtClean="0">
                <a:latin typeface="Times New Roman" pitchFamily="18" charset="0"/>
                <a:cs typeface="Times New Roman" pitchFamily="18" charset="0"/>
              </a:rPr>
              <a:t>Legislative action</a:t>
            </a:r>
          </a:p>
          <a:p>
            <a:pPr marL="514350" indent="-514350">
              <a:lnSpc>
                <a:spcPct val="200000"/>
              </a:lnSpc>
              <a:buFont typeface="+mj-lt"/>
              <a:buAutoNum type="alphaLcPeriod"/>
            </a:pPr>
            <a:r>
              <a:rPr lang="en-US" dirty="0" smtClean="0">
                <a:latin typeface="Times New Roman" pitchFamily="18" charset="0"/>
                <a:cs typeface="Times New Roman" pitchFamily="18" charset="0"/>
              </a:rPr>
              <a:t>Recycling strategies </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Implications for Aviation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Technology in use in the aviation sector </a:t>
            </a:r>
          </a:p>
          <a:p>
            <a:pPr>
              <a:lnSpc>
                <a:spcPct val="200000"/>
              </a:lnSpc>
            </a:pPr>
            <a:r>
              <a:rPr lang="en-US" dirty="0" smtClean="0">
                <a:latin typeface="Times New Roman" pitchFamily="18" charset="0"/>
                <a:cs typeface="Times New Roman" pitchFamily="18" charset="0"/>
              </a:rPr>
              <a:t>Regulatory goals </a:t>
            </a:r>
          </a:p>
          <a:p>
            <a:pPr>
              <a:lnSpc>
                <a:spcPct val="200000"/>
              </a:lnSpc>
            </a:pPr>
            <a:r>
              <a:rPr lang="en-US" dirty="0" smtClean="0">
                <a:latin typeface="Times New Roman" pitchFamily="18" charset="0"/>
                <a:cs typeface="Times New Roman" pitchFamily="18" charset="0"/>
              </a:rPr>
              <a:t>Industry responses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Future Research </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Relates of Environmental Aviation Science </a:t>
            </a:r>
          </a:p>
          <a:p>
            <a:pPr>
              <a:lnSpc>
                <a:spcPct val="200000"/>
              </a:lnSpc>
            </a:pPr>
            <a:r>
              <a:rPr lang="en-US" dirty="0" smtClean="0">
                <a:latin typeface="Times New Roman" pitchFamily="18" charset="0"/>
                <a:cs typeface="Times New Roman" pitchFamily="18" charset="0"/>
              </a:rPr>
              <a:t>Take away point-the topic and Environmental Aviation Science highlight the effect of aviation on the environment and what can be done </a:t>
            </a:r>
            <a:r>
              <a:rPr lang="en-US" dirty="0">
                <a:latin typeface="Times New Roman" pitchFamily="18" charset="0"/>
                <a:cs typeface="Times New Roman" pitchFamily="18" charset="0"/>
              </a:rPr>
              <a:t>b</a:t>
            </a:r>
            <a:r>
              <a:rPr lang="en-US" dirty="0" smtClean="0">
                <a:latin typeface="Times New Roman" pitchFamily="18" charset="0"/>
                <a:cs typeface="Times New Roman" pitchFamily="18" charset="0"/>
              </a:rPr>
              <a:t>y the aviation industry to curb these issues.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Relevance of Topic </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nSpc>
                <a:spcPct val="220000"/>
              </a:lnSpc>
            </a:pPr>
            <a:r>
              <a:rPr lang="en-US" dirty="0" smtClean="0">
                <a:latin typeface="Times New Roman" pitchFamily="18" charset="0"/>
                <a:cs typeface="Times New Roman" pitchFamily="18" charset="0"/>
              </a:rPr>
              <a:t>Impact of aviation to the environment-climate change, noise pollution, and air pollution.</a:t>
            </a:r>
          </a:p>
          <a:p>
            <a:pPr>
              <a:lnSpc>
                <a:spcPct val="220000"/>
              </a:lnSpc>
            </a:pPr>
            <a:r>
              <a:rPr lang="en-US" dirty="0" smtClean="0">
                <a:latin typeface="Times New Roman" pitchFamily="18" charset="0"/>
                <a:cs typeface="Times New Roman" pitchFamily="18" charset="0"/>
              </a:rPr>
              <a:t>Mitigation strategies:</a:t>
            </a:r>
          </a:p>
          <a:p>
            <a:pPr marL="514350" indent="-514350">
              <a:lnSpc>
                <a:spcPct val="220000"/>
              </a:lnSpc>
              <a:buFont typeface="+mj-lt"/>
              <a:buAutoNum type="alphaLcPeriod"/>
            </a:pPr>
            <a:r>
              <a:rPr lang="en-US" dirty="0" smtClean="0">
                <a:latin typeface="Times New Roman" pitchFamily="18" charset="0"/>
                <a:cs typeface="Times New Roman" pitchFamily="18" charset="0"/>
              </a:rPr>
              <a:t>Use of technology </a:t>
            </a:r>
          </a:p>
          <a:p>
            <a:pPr marL="514350" indent="-514350">
              <a:lnSpc>
                <a:spcPct val="220000"/>
              </a:lnSpc>
              <a:buFont typeface="+mj-lt"/>
              <a:buAutoNum type="alphaLcPeriod"/>
            </a:pPr>
            <a:r>
              <a:rPr lang="en-US" dirty="0" smtClean="0">
                <a:latin typeface="Times New Roman" pitchFamily="18" charset="0"/>
                <a:cs typeface="Times New Roman" pitchFamily="18" charset="0"/>
              </a:rPr>
              <a:t>Legislative action</a:t>
            </a:r>
          </a:p>
          <a:p>
            <a:pPr marL="514350" indent="-514350">
              <a:lnSpc>
                <a:spcPct val="220000"/>
              </a:lnSpc>
              <a:buFont typeface="+mj-lt"/>
              <a:buAutoNum type="alphaLcPeriod"/>
            </a:pPr>
            <a:r>
              <a:rPr lang="en-US" dirty="0" smtClean="0">
                <a:latin typeface="Times New Roman" pitchFamily="18" charset="0"/>
                <a:cs typeface="Times New Roman" pitchFamily="18" charset="0"/>
              </a:rPr>
              <a:t>Recycling strategies </a:t>
            </a:r>
          </a:p>
          <a:p>
            <a:pPr marL="514350" indent="-514350">
              <a:lnSpc>
                <a:spcPct val="220000"/>
              </a:lnSpc>
              <a:buFont typeface="+mj-lt"/>
              <a:buAutoNum type="alphaLcPeriod"/>
            </a:pP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err="1">
                <a:latin typeface="Times New Roman" pitchFamily="18" charset="0"/>
                <a:cs typeface="Times New Roman" pitchFamily="18" charset="0"/>
              </a:rPr>
              <a:t>Kar</a:t>
            </a:r>
            <a:r>
              <a:rPr lang="en-US" dirty="0">
                <a:latin typeface="Times New Roman" pitchFamily="18" charset="0"/>
                <a:cs typeface="Times New Roman" pitchFamily="18" charset="0"/>
              </a:rPr>
              <a:t>, R. (2010). </a:t>
            </a:r>
            <a:r>
              <a:rPr lang="en-US" i="1" dirty="0">
                <a:latin typeface="Times New Roman" pitchFamily="18" charset="0"/>
                <a:cs typeface="Times New Roman" pitchFamily="18" charset="0"/>
              </a:rPr>
              <a:t>Dynamics of implementation of mitigating measures to reduce CO₂ emissions from commercial aviation</a:t>
            </a:r>
            <a:r>
              <a:rPr lang="en-US" dirty="0">
                <a:latin typeface="Times New Roman" pitchFamily="18" charset="0"/>
                <a:cs typeface="Times New Roman" pitchFamily="18" charset="0"/>
              </a:rPr>
              <a:t> (Doctoral dissertation, Massachusetts Institute of Technology</a:t>
            </a:r>
            <a:r>
              <a:rPr lang="en-US" dirty="0" smtClean="0">
                <a:latin typeface="Times New Roman" pitchFamily="18" charset="0"/>
                <a:cs typeface="Times New Roman" pitchFamily="18" charset="0"/>
              </a:rPr>
              <a:t>).</a:t>
            </a:r>
          </a:p>
          <a:p>
            <a:r>
              <a:rPr lang="en-US" dirty="0" err="1">
                <a:latin typeface="Times New Roman" pitchFamily="18" charset="0"/>
                <a:cs typeface="Times New Roman" pitchFamily="18" charset="0"/>
              </a:rPr>
              <a:t>Kılıç</a:t>
            </a:r>
            <a:r>
              <a:rPr lang="en-US" dirty="0">
                <a:latin typeface="Times New Roman" pitchFamily="18" charset="0"/>
                <a:cs typeface="Times New Roman" pitchFamily="18" charset="0"/>
              </a:rPr>
              <a:t>, M., </a:t>
            </a:r>
            <a:r>
              <a:rPr lang="en-US" dirty="0" err="1">
                <a:latin typeface="Times New Roman" pitchFamily="18" charset="0"/>
                <a:cs typeface="Times New Roman" pitchFamily="18" charset="0"/>
              </a:rPr>
              <a:t>Uyar</a:t>
            </a:r>
            <a:r>
              <a:rPr lang="en-US" dirty="0">
                <a:latin typeface="Times New Roman" pitchFamily="18" charset="0"/>
                <a:cs typeface="Times New Roman" pitchFamily="18" charset="0"/>
              </a:rPr>
              <a:t>, A., &amp; </a:t>
            </a:r>
            <a:r>
              <a:rPr lang="en-US" dirty="0" err="1">
                <a:latin typeface="Times New Roman" pitchFamily="18" charset="0"/>
                <a:cs typeface="Times New Roman" pitchFamily="18" charset="0"/>
              </a:rPr>
              <a:t>Karaman</a:t>
            </a:r>
            <a:r>
              <a:rPr lang="en-US" dirty="0">
                <a:latin typeface="Times New Roman" pitchFamily="18" charset="0"/>
                <a:cs typeface="Times New Roman" pitchFamily="18" charset="0"/>
              </a:rPr>
              <a:t>, A. S. (2019). What impacts sustainability reporting in the global aviation industry? An institutional perspective. </a:t>
            </a:r>
            <a:r>
              <a:rPr lang="en-US" i="1" dirty="0">
                <a:latin typeface="Times New Roman" pitchFamily="18" charset="0"/>
                <a:cs typeface="Times New Roman" pitchFamily="18" charset="0"/>
              </a:rPr>
              <a:t>Transport Policy</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79</a:t>
            </a:r>
            <a:r>
              <a:rPr lang="en-US" dirty="0">
                <a:latin typeface="Times New Roman" pitchFamily="18" charset="0"/>
                <a:cs typeface="Times New Roman" pitchFamily="18" charset="0"/>
              </a:rPr>
              <a:t>, 54-65</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Daley, B. (2016). </a:t>
            </a:r>
            <a:r>
              <a:rPr lang="en-US" i="1" dirty="0">
                <a:latin typeface="Times New Roman" pitchFamily="18" charset="0"/>
                <a:cs typeface="Times New Roman" pitchFamily="18" charset="0"/>
              </a:rPr>
              <a:t>Air transport and the environment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Routledge</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Marais, K. B., Reynolds, T. G., </a:t>
            </a:r>
            <a:r>
              <a:rPr lang="en-US" dirty="0" err="1">
                <a:latin typeface="Times New Roman" pitchFamily="18" charset="0"/>
                <a:cs typeface="Times New Roman" pitchFamily="18" charset="0"/>
              </a:rPr>
              <a:t>Uday</a:t>
            </a:r>
            <a:r>
              <a:rPr lang="en-US" dirty="0">
                <a:latin typeface="Times New Roman" pitchFamily="18" charset="0"/>
                <a:cs typeface="Times New Roman" pitchFamily="18" charset="0"/>
              </a:rPr>
              <a:t>, P., Muller, D., </a:t>
            </a:r>
            <a:r>
              <a:rPr lang="en-US" dirty="0" err="1">
                <a:latin typeface="Times New Roman" pitchFamily="18" charset="0"/>
                <a:cs typeface="Times New Roman" pitchFamily="18" charset="0"/>
              </a:rPr>
              <a:t>Lovegren</a:t>
            </a:r>
            <a:r>
              <a:rPr lang="en-US" dirty="0">
                <a:latin typeface="Times New Roman" pitchFamily="18" charset="0"/>
                <a:cs typeface="Times New Roman" pitchFamily="18" charset="0"/>
              </a:rPr>
              <a:t>, J., Dumont, J. M., &amp; </a:t>
            </a:r>
            <a:r>
              <a:rPr lang="en-US" dirty="0" err="1">
                <a:latin typeface="Times New Roman" pitchFamily="18" charset="0"/>
                <a:cs typeface="Times New Roman" pitchFamily="18" charset="0"/>
              </a:rPr>
              <a:t>Hansman</a:t>
            </a:r>
            <a:r>
              <a:rPr lang="en-US" dirty="0">
                <a:latin typeface="Times New Roman" pitchFamily="18" charset="0"/>
                <a:cs typeface="Times New Roman" pitchFamily="18" charset="0"/>
              </a:rPr>
              <a:t>, R. J. (2013). Evaluation of potential near-term operational changes to mitigate environmental impacts of aviation. </a:t>
            </a:r>
            <a:r>
              <a:rPr lang="en-US" i="1" dirty="0">
                <a:latin typeface="Times New Roman" pitchFamily="18" charset="0"/>
                <a:cs typeface="Times New Roman" pitchFamily="18" charset="0"/>
              </a:rPr>
              <a:t>Proceedings of the Institution of Mechanical Engineers, Part G: Journal of Aerospace Engineering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227</a:t>
            </a:r>
            <a:r>
              <a:rPr lang="en-US" dirty="0">
                <a:latin typeface="Times New Roman" pitchFamily="18" charset="0"/>
                <a:cs typeface="Times New Roman" pitchFamily="18" charset="0"/>
              </a:rPr>
              <a:t>(8), 1277-1299.</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216</TotalTime>
  <Words>1209</Words>
  <Application>Microsoft Office PowerPoint</Application>
  <PresentationFormat>On-screen Show (4:3)</PresentationFormat>
  <Paragraphs>66</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Lucida Sans Unicode</vt:lpstr>
      <vt:lpstr>Times New Roman</vt:lpstr>
      <vt:lpstr>Verdana</vt:lpstr>
      <vt:lpstr>Wingdings 2</vt:lpstr>
      <vt:lpstr>Wingdings 3</vt:lpstr>
      <vt:lpstr>Concourse</vt:lpstr>
      <vt:lpstr>AVIATION AND THE ENVIRONMENT </vt:lpstr>
      <vt:lpstr>Introduction</vt:lpstr>
      <vt:lpstr>Aviation Environmental Science </vt:lpstr>
      <vt:lpstr>Research on the Topic </vt:lpstr>
      <vt:lpstr>Implication to the Environment </vt:lpstr>
      <vt:lpstr>Implications for Aviation </vt:lpstr>
      <vt:lpstr>Future Research </vt:lpstr>
      <vt:lpstr>Relevance of Topic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AVIATION AND THE ENVIRONMENT</dc:title>
  <dc:creator>Windows User</dc:creator>
  <cp:lastModifiedBy>Vinnie</cp:lastModifiedBy>
  <cp:revision>65</cp:revision>
  <dcterms:created xsi:type="dcterms:W3CDTF">2020-04-15T11:42:49Z</dcterms:created>
  <dcterms:modified xsi:type="dcterms:W3CDTF">2020-04-15T16:15:33Z</dcterms:modified>
</cp:coreProperties>
</file>